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2" r:id="rId2"/>
    <p:sldId id="269" r:id="rId3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F042B3-9A08-41D9-A1FA-06035E2650E6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0E5800-0E81-4EB0-96B5-303C19DE93E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08453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55B041-208B-4075-A9C6-010EAD88F016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36786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5FA80C-5E50-D2D9-43D1-A4511D296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A97F45-F49E-CB05-88DC-3B9502932A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52D0240-45B3-70E3-E022-A0555262B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CABC4-404D-4EDE-828F-09D6BF79141E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777210-D337-EFE9-12A2-7366C695F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9D24D7-E41F-AD84-81FB-78CCCB147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E6BD9-E745-4570-85A1-DA1FAA8CA17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19468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33A98B-93F6-6701-2113-992C1B0D7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93385EE-A3C1-3E48-05BE-E66C0DA6F2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9C05594-E07B-92F2-6F72-8B32BC213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CABC4-404D-4EDE-828F-09D6BF79141E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825211C-F3FE-063B-6B3E-6BE1647F4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C3C08A-068D-A812-EA8D-F6BF1986C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E6BD9-E745-4570-85A1-DA1FAA8CA17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10761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461283-97D9-8449-7D76-A09012343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854493B-0EF4-80FB-198C-02F7E13E15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58C1F0-45A2-0A74-05C5-55EA63BB9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CABC4-404D-4EDE-828F-09D6BF79141E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B7BB8B-342F-2092-DBE3-A306BDC8A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D17AADC-80BA-FC63-B3F2-C88B4C722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E6BD9-E745-4570-85A1-DA1FAA8CA17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30343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BE8322-AB55-CACE-0BF9-8FDD8C304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B056335-37B2-FB14-DA09-1C287BB43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EBA06AD-6F7B-32DE-C66C-FF0087B802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D0B0ACD-92CA-324D-6909-03B82B99F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CABC4-404D-4EDE-828F-09D6BF79141E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A29A04A-A595-7B2B-3098-D208B945A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2E2D2B4-D154-EB7E-B0BC-15C938B84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E6BD9-E745-4570-85A1-DA1FAA8CA17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33820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4E5F3A-5A4D-679F-EB29-E29777744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5A13E6F-1D31-D0B1-0383-6A0BD5ED92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4A3F1ED-FBC5-DC0A-A59B-835B9424C6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24B68A1-BD53-A750-BB42-2C5FF52C53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95F282E-D036-C28C-B7F2-CCB9C992C1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FBDFA01-FB3E-FA43-99CA-5631E495B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CABC4-404D-4EDE-828F-09D6BF79141E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79BA53F-EBA2-B4C9-113B-3A29EB75B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B2B49EC-A336-569D-0250-48C76B7FA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E6BD9-E745-4570-85A1-DA1FAA8CA17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61183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958A6A-9DCF-FADF-EED5-49D31856C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72D74A1-9B94-D660-3EE5-B5691437D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CABC4-404D-4EDE-828F-09D6BF79141E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978B3DF-045B-B312-2622-4B1200E50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F18F991-164D-7A75-7108-4999BE98F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E6BD9-E745-4570-85A1-DA1FAA8CA17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28855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3EAE038-8345-DB44-447F-E73976AE3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CABC4-404D-4EDE-828F-09D6BF79141E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B3BA719-E6C6-17AA-2CD6-67B4BC2D8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E58E512-1499-AA7B-B876-83FBC3A0F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E6BD9-E745-4570-85A1-DA1FAA8CA17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32027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04D67C-6AAF-1A3C-BEC3-2C9EE5C45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0142639-1388-81BA-E346-FFF5C8426B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8E27D4C-D73C-BC0C-12FA-C4B8F59BC9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F426C1B-D826-7C6C-7B46-3651BDC9A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CABC4-404D-4EDE-828F-09D6BF79141E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92EE82-7B2A-1014-55C5-C4B274403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F92B0C6-6765-1F7A-3F6E-518104D4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E6BD9-E745-4570-85A1-DA1FAA8CA17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70497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558CC6-FDD4-AEA4-AECC-88821221F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969883D-DE2F-4298-B71E-39801E7A10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7DF1A0E-362D-E4C2-6CC5-14C992F7FB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30132A3-17B7-DC82-78CA-015D4C97E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CABC4-404D-4EDE-828F-09D6BF79141E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8EEE90-59D4-FAAB-EEA5-E9D3A286B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5C8A7DD-173F-82AE-E7FB-F78E76A88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E6BD9-E745-4570-85A1-DA1FAA8CA17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92826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58DFE8-8AD7-4A98-4CC4-795E5C802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18B7CC5-B113-0963-A576-3B4761DF82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1487E7-50F8-ED01-E6A9-53575938F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CABC4-404D-4EDE-828F-09D6BF79141E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3C322E-322F-A0C8-472F-0E7D60A8E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D91A0D-B03F-4FB6-F6BD-946749ADF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E6BD9-E745-4570-85A1-DA1FAA8CA17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99201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19A2C40-5B6D-8C19-BBE7-6827CA3227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2E4DCC0-D9E1-A030-1D3F-5DC735AA75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07917D-4ED4-8735-659A-B83BC11CB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CABC4-404D-4EDE-828F-09D6BF79141E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F9ACBF-1FDC-5ED5-9EDE-B20057ECF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2C0E41-F152-C813-12F0-7631DC372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E6BD9-E745-4570-85A1-DA1FAA8CA17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51476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01410EE-A68B-4525-8708-B5A26B06A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0506D27-1202-CBF9-1012-15B99E59E4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C30957-A613-C994-2FB2-213BC97CBB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5CABC4-404D-4EDE-828F-09D6BF79141E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7423E3-1EA2-D5B6-70F7-BB4C41541C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9A04E5C-F80B-201B-6359-B81C6488FE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FE6BD9-E745-4570-85A1-DA1FAA8CA17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8130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áfico 12">
            <a:extLst>
              <a:ext uri="{FF2B5EF4-FFF2-40B4-BE49-F238E27FC236}">
                <a16:creationId xmlns:a16="http://schemas.microsoft.com/office/drawing/2014/main" id="{515A885C-6D9B-D1F8-59C6-360B0E3CBF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42237" y="0"/>
            <a:ext cx="2079082" cy="665307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6FB3B390-DF09-E26B-016E-CA0B7E6C8A31}"/>
              </a:ext>
            </a:extLst>
          </p:cNvPr>
          <p:cNvSpPr/>
          <p:nvPr/>
        </p:nvSpPr>
        <p:spPr>
          <a:xfrm>
            <a:off x="128016" y="133002"/>
            <a:ext cx="9030878" cy="524241"/>
          </a:xfrm>
          <a:prstGeom prst="rect">
            <a:avLst/>
          </a:prstGeom>
          <a:solidFill>
            <a:srgbClr val="3C05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L" sz="1800" b="1">
                <a:solidFill>
                  <a:srgbClr val="F2F2F2"/>
                </a:solidFill>
                <a:effectLst/>
                <a:latin typeface="Trebuchet MS"/>
                <a:ea typeface="Times New Roman" panose="02020603050405020304" pitchFamily="18" charset="0"/>
                <a:cs typeface="Calibri"/>
              </a:rPr>
              <a:t>Línea de Inclusión y Género </a:t>
            </a:r>
            <a:endParaRPr lang="es-CL" sz="1800">
              <a:effectLst/>
              <a:latin typeface="Times New Roman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46CCB313-2A25-0464-EC60-77E16BFA38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8490" y="212194"/>
            <a:ext cx="372191" cy="365855"/>
          </a:xfrm>
          <a:prstGeom prst="rect">
            <a:avLst/>
          </a:prstGeom>
        </p:spPr>
      </p:pic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2ADB5D3A-428C-3D4C-E2F0-2FAAF219BA73}"/>
              </a:ext>
            </a:extLst>
          </p:cNvPr>
          <p:cNvGraphicFramePr>
            <a:graphicFrameLocks noGrp="1"/>
          </p:cNvGraphicFramePr>
          <p:nvPr/>
        </p:nvGraphicFramePr>
        <p:xfrm>
          <a:off x="128016" y="744499"/>
          <a:ext cx="11429399" cy="5691719"/>
        </p:xfrm>
        <a:graphic>
          <a:graphicData uri="http://schemas.openxmlformats.org/drawingml/2006/table">
            <a:tbl>
              <a:tblPr/>
              <a:tblGrid>
                <a:gridCol w="3922874">
                  <a:extLst>
                    <a:ext uri="{9D8B030D-6E8A-4147-A177-3AD203B41FA5}">
                      <a16:colId xmlns:a16="http://schemas.microsoft.com/office/drawing/2014/main" val="2696107795"/>
                    </a:ext>
                  </a:extLst>
                </a:gridCol>
                <a:gridCol w="865239">
                  <a:extLst>
                    <a:ext uri="{9D8B030D-6E8A-4147-A177-3AD203B41FA5}">
                      <a16:colId xmlns:a16="http://schemas.microsoft.com/office/drawing/2014/main" val="3223829451"/>
                    </a:ext>
                  </a:extLst>
                </a:gridCol>
                <a:gridCol w="1553497">
                  <a:extLst>
                    <a:ext uri="{9D8B030D-6E8A-4147-A177-3AD203B41FA5}">
                      <a16:colId xmlns:a16="http://schemas.microsoft.com/office/drawing/2014/main" val="2322228879"/>
                    </a:ext>
                  </a:extLst>
                </a:gridCol>
                <a:gridCol w="1337187">
                  <a:extLst>
                    <a:ext uri="{9D8B030D-6E8A-4147-A177-3AD203B41FA5}">
                      <a16:colId xmlns:a16="http://schemas.microsoft.com/office/drawing/2014/main" val="2725035626"/>
                    </a:ext>
                  </a:extLst>
                </a:gridCol>
                <a:gridCol w="1710813">
                  <a:extLst>
                    <a:ext uri="{9D8B030D-6E8A-4147-A177-3AD203B41FA5}">
                      <a16:colId xmlns:a16="http://schemas.microsoft.com/office/drawing/2014/main" val="331001359"/>
                    </a:ext>
                  </a:extLst>
                </a:gridCol>
                <a:gridCol w="1052051">
                  <a:extLst>
                    <a:ext uri="{9D8B030D-6E8A-4147-A177-3AD203B41FA5}">
                      <a16:colId xmlns:a16="http://schemas.microsoft.com/office/drawing/2014/main" val="2652636593"/>
                    </a:ext>
                  </a:extLst>
                </a:gridCol>
                <a:gridCol w="987738">
                  <a:extLst>
                    <a:ext uri="{9D8B030D-6E8A-4147-A177-3AD203B41FA5}">
                      <a16:colId xmlns:a16="http://schemas.microsoft.com/office/drawing/2014/main" val="3795719087"/>
                    </a:ext>
                  </a:extLst>
                </a:gridCol>
              </a:tblGrid>
              <a:tr h="73952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400" b="1" i="0" u="none" strike="noStrike" kern="1200" dirty="0">
                          <a:solidFill>
                            <a:srgbClr val="F2F2F2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Nombre curso/taller/actividad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A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400" b="1" i="0" u="none" strike="noStrike" kern="1200">
                          <a:solidFill>
                            <a:srgbClr val="F2F2F2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Semestre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A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400" b="1" i="0" u="none" strike="noStrike" kern="1200">
                          <a:solidFill>
                            <a:srgbClr val="F2F2F2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Inicio Inscripciones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A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400" b="1" i="0" u="none" strike="noStrike" kern="1200">
                          <a:solidFill>
                            <a:srgbClr val="F2F2F2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Término de inscripciones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A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400" b="1" i="0" u="none" strike="noStrike" kern="1200">
                          <a:solidFill>
                            <a:srgbClr val="F2F2F2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Ejecución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A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400" b="1" i="0" u="none" strike="noStrike" kern="1200">
                          <a:solidFill>
                            <a:srgbClr val="F2F2F2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Modalidad</a:t>
                      </a:r>
                      <a:endParaRPr lang="es-CL" sz="1400" b="1" i="0" u="none" strike="noStrike" kern="1200">
                        <a:solidFill>
                          <a:srgbClr val="F2F2F2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A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400" b="1" i="0" u="none" strike="noStrike" kern="1200" dirty="0">
                          <a:solidFill>
                            <a:srgbClr val="F2F2F2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Duración</a:t>
                      </a:r>
                      <a:endParaRPr lang="es-CL" sz="1400" b="1" i="0" u="none" strike="noStrike" kern="1200" dirty="0">
                        <a:solidFill>
                          <a:srgbClr val="F2F2F2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A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2691355"/>
                  </a:ext>
                </a:extLst>
              </a:tr>
              <a:tr h="309512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s-ES" sz="1200" b="0" i="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Clínica:  Apoyos a estudiantes TEA en educación superior 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09-mar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03-abr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8-04 Hora 17.00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16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200" b="0" i="0" u="none" strike="noStrike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 Sincrónica vía Teams</a:t>
                      </a:r>
                      <a:endParaRPr lang="es-CL" sz="1200" b="0" i="0" u="none" strike="noStrike" kern="12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16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200" b="0" i="0" u="none" strike="noStrike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horas cronológicas</a:t>
                      </a:r>
                      <a:endParaRPr lang="es-CL" sz="1200" b="0" i="0" u="none" strike="noStrike" kern="12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0638909"/>
                  </a:ext>
                </a:extLst>
              </a:tr>
              <a:tr h="309512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10-ago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24-ago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26-08- Hora 17:00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es-CL" sz="1200" b="0" i="0" u="none" strike="noStrike" kern="120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venir Next LT Pro" panose="020B050402020202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CL" sz="1200" b="0" i="0" u="none" strike="noStrike" kern="120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venir Next LT Pro" panose="020B050402020202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5255483"/>
                  </a:ext>
                </a:extLst>
              </a:tr>
              <a:tr h="309512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s-ES" sz="1200" b="0" i="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Clínica:  Inclusión educativa de estudiantes con discapacidad auditiva en la Educación Superior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09-mar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30-abr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06-05 Hora 16.30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es-CL" sz="1200" b="0" i="0" u="none" strike="noStrike" kern="120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venir Next LT Pro" panose="020B050402020202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CL" sz="1200" b="0" i="0" u="none" strike="noStrike" kern="120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venir Next LT Pro" panose="020B050402020202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1628711"/>
                  </a:ext>
                </a:extLst>
              </a:tr>
              <a:tr h="309512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10-ago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28-sept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30-09 Hora 16:30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es-CL" sz="1200" b="0" i="0" u="none" strike="noStrike" kern="120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venir Next LT Pro" panose="020B050402020202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CL" sz="1200" b="0" i="0" u="none" strike="noStrike" kern="120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venir Next LT Pro" panose="020B050402020202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2190749"/>
                  </a:ext>
                </a:extLst>
              </a:tr>
              <a:tr h="309512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s-ES" sz="1200" b="0" i="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Clínica:  Incorporación de la perspectiva de género en el aula: ejemplos de prácticas docentes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09-mar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10-abr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15-04 Hora 11.00 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es-CL" sz="1200" b="0" i="0" u="none" strike="noStrike" kern="120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venir Next LT Pro" panose="020B050402020202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CL" sz="1200" b="0" i="0" u="none" strike="noStrike" kern="120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venir Next LT Pro" panose="020B050402020202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679983"/>
                  </a:ext>
                </a:extLst>
              </a:tr>
              <a:tr h="309512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10-ago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31-ago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02-09 Hora 11:00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es-CL" sz="1200" b="0" i="0" u="none" strike="noStrike" kern="120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venir Next LT Pro" panose="020B050402020202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CL" sz="1200" b="0" i="0" u="none" strike="noStrike" kern="120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venir Next LT Pro" panose="020B050402020202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1999200"/>
                  </a:ext>
                </a:extLst>
              </a:tr>
              <a:tr h="309512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s-ES" sz="1200" b="0" i="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Clínica:  Neuroeducación y rol Docente ante la Diversidad en el Aula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09-mar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08-may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13-05 Hora18.00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es-CL" sz="1200" b="0" i="0" u="none" strike="noStrike" kern="120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venir Next LT Pro" panose="020B050402020202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CL" sz="1200" b="0" i="0" u="none" strike="noStrike" kern="120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venir Next LT Pro" panose="020B050402020202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0936082"/>
                  </a:ext>
                </a:extLst>
              </a:tr>
              <a:tr h="309512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10-ago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05-oct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07-10 Hora 18:00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es-CL" sz="1200" b="0" i="0" u="none" strike="noStrike" kern="120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venir Next LT Pro" panose="020B050402020202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CL" sz="1200" b="0" i="0" u="none" strike="noStrike" kern="120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venir Next LT Pro" panose="020B050402020202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2171835"/>
                  </a:ext>
                </a:extLst>
              </a:tr>
              <a:tr h="309512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s-ES" sz="120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Clínica: ¿Cómo abordar las desregulaciones de estudiantes TEA en educación superior?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09-mar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17-abr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22-04 Hora 17.00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es-CL" sz="1200" b="0" i="0" u="none" strike="noStrike" kern="120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venir Next LT Pro" panose="020B050402020202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CL" sz="1200" b="0" i="0" u="none" strike="noStrike" kern="120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venir Next LT Pro" panose="020B050402020202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501984"/>
                  </a:ext>
                </a:extLst>
              </a:tr>
              <a:tr h="309512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10-ago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07-sept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09-09 Hora 17:00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es-CL" sz="1200" b="0" i="0" u="none" strike="noStrike" kern="120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venir Next LT Pro" panose="020B050402020202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CL" sz="1200" b="0" i="0" u="none" strike="noStrike" kern="120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venir Next LT Pro" panose="020B050402020202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560168"/>
                  </a:ext>
                </a:extLst>
              </a:tr>
              <a:tr h="309512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s-ES" sz="120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Clínica: Ajustes curriculares para ESD en la diversidad de la Educación Superior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09-mar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25-may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27-05 Hora 18.00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es-CL" sz="1200" b="0" i="0" u="none" strike="noStrike" kern="120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venir Next LT Pro" panose="020B050402020202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CL" sz="1200" b="0" i="0" u="none" strike="noStrike" kern="120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venir Next LT Pro" panose="020B050402020202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2801406"/>
                  </a:ext>
                </a:extLst>
              </a:tr>
              <a:tr h="309512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10-ago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12-oct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14-10 Hora 18:00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es-CL" sz="1200" b="0" i="0" u="none" strike="noStrike" kern="120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venir Next LT Pro" panose="020B050402020202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CL" sz="1200" b="0" i="0" u="none" strike="noStrike" kern="120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venir Next LT Pro" panose="020B050402020202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4720434"/>
                  </a:ext>
                </a:extLst>
              </a:tr>
              <a:tr h="309512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s-ES" sz="120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Clínica: Diseño Universal del Aprendizaje en Educación Superior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09-mar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24-abr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29-04 Hora 17.30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es-CL" sz="1200" b="0" i="0" u="none" strike="noStrike" kern="120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venir Next LT Pro" panose="020B050402020202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CL" sz="1200" b="0" i="0" u="none" strike="noStrike" kern="120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venir Next LT Pro" panose="020B050402020202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3061142"/>
                  </a:ext>
                </a:extLst>
              </a:tr>
              <a:tr h="309512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10-ago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11-sept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23-09 Hora 17:30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es-CL" sz="1200" b="0" i="0" u="none" strike="noStrike" kern="120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venir Next LT Pro" panose="020B050402020202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CL" sz="1200" b="0" i="0" u="none" strike="noStrike" kern="120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venir Next LT Pro" panose="020B050402020202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0923837"/>
                  </a:ext>
                </a:extLst>
              </a:tr>
              <a:tr h="309512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s-ES" sz="120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</a:rPr>
                        <a:t>Clínica: Masculinidades y equidad de género en la educación superior 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09-mar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15-may</a:t>
                      </a:r>
                      <a:endParaRPr lang="en-US">
                        <a:latin typeface="Trebuchet MS" panose="020B060302020202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20-05 Hora 11:00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es-CL" sz="1200" b="0" i="0" u="none" strike="noStrike" kern="120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venir Next LT Pro" panose="020B050402020202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CL" sz="1200" b="0" i="0" u="none" strike="noStrike" kern="120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venir Next LT Pro" panose="020B050402020202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875771"/>
                  </a:ext>
                </a:extLst>
              </a:tr>
              <a:tr h="309512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10-ago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19-oct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L" sz="1200" b="0" i="0" u="none" strike="noStrike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21-10 Hora 11:00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es-CL" sz="1200" b="0" i="0" u="none" strike="noStrike" kern="120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venir Next LT Pro" panose="020B050402020202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CL" sz="1200" b="0" i="0" u="none" strike="noStrike" kern="120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venir Next LT Pro" panose="020B050402020202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6285452"/>
                  </a:ext>
                </a:extLst>
              </a:tr>
            </a:tbl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3DD0D109-910F-3C1C-26D5-8370D780DFA1}"/>
              </a:ext>
            </a:extLst>
          </p:cNvPr>
          <p:cNvSpPr txBox="1"/>
          <p:nvPr/>
        </p:nvSpPr>
        <p:spPr>
          <a:xfrm>
            <a:off x="0" y="6436218"/>
            <a:ext cx="12192000" cy="433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2806065" algn="ctr"/>
                <a:tab pos="5612130" algn="r"/>
              </a:tabLst>
            </a:pPr>
            <a:r>
              <a:rPr lang="es-CL" sz="1100" cap="all" dirty="0">
                <a:solidFill>
                  <a:srgbClr val="056E9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Dirección Nacional de Procesos de Enseñanza Aprendizaje</a:t>
            </a:r>
            <a:r>
              <a:rPr lang="es-C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tabLst>
                <a:tab pos="2806065" algn="ctr"/>
                <a:tab pos="5612130" algn="r"/>
              </a:tabLst>
            </a:pPr>
            <a:r>
              <a:rPr lang="es-CL" sz="1100" cap="all" dirty="0">
                <a:solidFill>
                  <a:srgbClr val="056E9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centros de Aprendizaje IP-CFT</a:t>
            </a:r>
            <a:endParaRPr lang="es-CL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498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BC347A-1FAE-C209-BF91-E69216C99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áfico 12">
            <a:extLst>
              <a:ext uri="{FF2B5EF4-FFF2-40B4-BE49-F238E27FC236}">
                <a16:creationId xmlns:a16="http://schemas.microsoft.com/office/drawing/2014/main" id="{8F1A0123-9D73-F131-7932-39375E3785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43625" y="19040"/>
            <a:ext cx="1435252" cy="459281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192533D2-E946-690A-4678-87EC49A8727C}"/>
              </a:ext>
            </a:extLst>
          </p:cNvPr>
          <p:cNvSpPr/>
          <p:nvPr/>
        </p:nvSpPr>
        <p:spPr>
          <a:xfrm>
            <a:off x="0" y="157560"/>
            <a:ext cx="9030878" cy="524241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L" sz="1800" b="1">
                <a:solidFill>
                  <a:srgbClr val="F2F2F2"/>
                </a:solidFill>
                <a:effectLst/>
                <a:latin typeface="Trebuchet MS"/>
                <a:ea typeface="Times New Roman" panose="02020603050405020304" pitchFamily="18" charset="0"/>
                <a:cs typeface="Calibri"/>
              </a:rPr>
              <a:t>Línea de Inclusión y Género </a:t>
            </a:r>
            <a:endParaRPr lang="es-CL" sz="1800">
              <a:effectLst/>
              <a:latin typeface="Times New Roman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5DB3AC68-DB82-77E5-C9B8-CDECF15F75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7921" y="236754"/>
            <a:ext cx="372191" cy="365855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C15F82A-8FAE-8CA7-1FD5-430726413038}"/>
              </a:ext>
            </a:extLst>
          </p:cNvPr>
          <p:cNvSpPr txBox="1"/>
          <p:nvPr/>
        </p:nvSpPr>
        <p:spPr>
          <a:xfrm>
            <a:off x="0" y="6379978"/>
            <a:ext cx="12192000" cy="433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2806065" algn="ctr"/>
                <a:tab pos="5612130" algn="r"/>
              </a:tabLst>
            </a:pPr>
            <a:r>
              <a:rPr lang="es-CL" sz="1100" cap="all">
                <a:solidFill>
                  <a:srgbClr val="056E9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Dirección Nacional de Procesos de Enseñanza Aprendizaje</a:t>
            </a:r>
            <a:r>
              <a:rPr lang="es-CL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tabLst>
                <a:tab pos="2806065" algn="ctr"/>
                <a:tab pos="5612130" algn="r"/>
              </a:tabLst>
            </a:pPr>
            <a:r>
              <a:rPr lang="es-CL" sz="1100" cap="all">
                <a:solidFill>
                  <a:srgbClr val="056E9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centros de Aprendizaje IP-CFT</a:t>
            </a:r>
            <a:endParaRPr lang="es-CL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BD97458B-D62C-AA49-A14C-799507A2413E}"/>
              </a:ext>
            </a:extLst>
          </p:cNvPr>
          <p:cNvGraphicFramePr>
            <a:graphicFrameLocks noGrp="1"/>
          </p:cNvGraphicFramePr>
          <p:nvPr/>
        </p:nvGraphicFramePr>
        <p:xfrm>
          <a:off x="326947" y="1119930"/>
          <a:ext cx="11538106" cy="4221184"/>
        </p:xfrm>
        <a:graphic>
          <a:graphicData uri="http://schemas.openxmlformats.org/drawingml/2006/table">
            <a:tbl>
              <a:tblPr/>
              <a:tblGrid>
                <a:gridCol w="1514362">
                  <a:extLst>
                    <a:ext uri="{9D8B030D-6E8A-4147-A177-3AD203B41FA5}">
                      <a16:colId xmlns:a16="http://schemas.microsoft.com/office/drawing/2014/main" val="3050387812"/>
                    </a:ext>
                  </a:extLst>
                </a:gridCol>
                <a:gridCol w="5021607">
                  <a:extLst>
                    <a:ext uri="{9D8B030D-6E8A-4147-A177-3AD203B41FA5}">
                      <a16:colId xmlns:a16="http://schemas.microsoft.com/office/drawing/2014/main" val="2396028580"/>
                    </a:ext>
                  </a:extLst>
                </a:gridCol>
                <a:gridCol w="737419">
                  <a:extLst>
                    <a:ext uri="{9D8B030D-6E8A-4147-A177-3AD203B41FA5}">
                      <a16:colId xmlns:a16="http://schemas.microsoft.com/office/drawing/2014/main" val="3507261348"/>
                    </a:ext>
                  </a:extLst>
                </a:gridCol>
                <a:gridCol w="1209368">
                  <a:extLst>
                    <a:ext uri="{9D8B030D-6E8A-4147-A177-3AD203B41FA5}">
                      <a16:colId xmlns:a16="http://schemas.microsoft.com/office/drawing/2014/main" val="4260909990"/>
                    </a:ext>
                  </a:extLst>
                </a:gridCol>
                <a:gridCol w="1317523">
                  <a:extLst>
                    <a:ext uri="{9D8B030D-6E8A-4147-A177-3AD203B41FA5}">
                      <a16:colId xmlns:a16="http://schemas.microsoft.com/office/drawing/2014/main" val="1174081137"/>
                    </a:ext>
                  </a:extLst>
                </a:gridCol>
                <a:gridCol w="1737827">
                  <a:extLst>
                    <a:ext uri="{9D8B030D-6E8A-4147-A177-3AD203B41FA5}">
                      <a16:colId xmlns:a16="http://schemas.microsoft.com/office/drawing/2014/main" val="2064201980"/>
                    </a:ext>
                  </a:extLst>
                </a:gridCol>
              </a:tblGrid>
              <a:tr h="60071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Clasificación</a:t>
                      </a:r>
                    </a:p>
                  </a:txBody>
                  <a:tcPr marL="8888" marR="8888" marT="8888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2BA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Actividad</a:t>
                      </a:r>
                    </a:p>
                  </a:txBody>
                  <a:tcPr marL="8888" marR="8888" marT="8888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2BA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Sem</a:t>
                      </a:r>
                      <a:endParaRPr lang="es-CL" sz="1400" b="1" i="0" u="none" strike="noStrike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8888" marR="8888" marT="8888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2BA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1" i="0" u="none" strike="noStrike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Inicio Inscripciones</a:t>
                      </a:r>
                    </a:p>
                  </a:txBody>
                  <a:tcPr marL="8888" marR="8888" marT="8888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2BA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1" i="0" u="none" strike="noStrike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Término de inscripciones</a:t>
                      </a:r>
                    </a:p>
                  </a:txBody>
                  <a:tcPr marL="8888" marR="8888" marT="8888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2BA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Ejecución</a:t>
                      </a:r>
                    </a:p>
                  </a:txBody>
                  <a:tcPr marL="8888" marR="8888" marT="8888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2B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3079023"/>
                  </a:ext>
                </a:extLst>
              </a:tr>
              <a:tr h="434228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kern="12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Charlas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4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Charla: Inclusión de estudiantes con Discapacidad en la Educación Superior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kern="12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kern="12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09-mar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kern="12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20-mar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kern="12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25-03 Hora 16.30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089613"/>
                  </a:ext>
                </a:extLst>
              </a:tr>
              <a:tr h="434228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4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Charla: Apoyos y desafíos en la educación superior de estudiantes TEA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kern="12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kern="12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30-mar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kern="12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17-abr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kern="12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21-04 Hora 17.00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4172407"/>
                  </a:ext>
                </a:extLst>
              </a:tr>
              <a:tr h="531929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4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Charla: Diversificación de la enseñanza en la educación superior para estudiantes con discapacidad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kern="12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27-abr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kern="12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21-may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kern="12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26- 05 Hora 11.00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7430913"/>
                  </a:ext>
                </a:extLst>
              </a:tr>
              <a:tr h="434228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kern="12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Cursos asincrónicos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4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Fortalecimiento contextos educativos-inclusivos en Educación Superior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kern="12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23-mar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kern="12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03-abr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kern="12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08-04 al 30 -04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3893068"/>
                  </a:ext>
                </a:extLst>
              </a:tr>
              <a:tr h="434228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4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Fortalecimiento contextos educativos-inclusivos en Educación Superior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03-ago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kern="12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14-ago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kern="12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31-08 al 02-10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9199973"/>
                  </a:ext>
                </a:extLst>
              </a:tr>
              <a:tr h="238826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400" b="0" i="0" u="none" strike="noStrike" kern="12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Perspectiva de Género en la Formación 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13-abr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30-abr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kern="12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18-05 al 08-06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8272211"/>
                  </a:ext>
                </a:extLst>
              </a:tr>
              <a:tr h="238826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400" b="0" i="0" u="none" strike="noStrike" kern="12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Perspectiva de Género en la Formación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kern="12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03-ago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17-ago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kern="12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07-09 al 9-10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4396786"/>
                  </a:ext>
                </a:extLst>
              </a:tr>
              <a:tr h="434228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kern="12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Taller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400" b="0" i="0" u="none" strike="noStrike" kern="12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Taller de Lengua de Señas Básico para Académicos/as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kern="12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kern="12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16-mar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27-abr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kern="12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05-05 al 26-05 11:00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7746424"/>
                  </a:ext>
                </a:extLst>
              </a:tr>
              <a:tr h="434228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400" b="0" i="0" u="none" strike="noStrike" kern="12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Taller de lengua de Señas Básico para Académicos/as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kern="12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kern="12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10-ago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kern="120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28-sept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05-10 al 26-10 11:00</a:t>
                      </a:r>
                    </a:p>
                  </a:txBody>
                  <a:tcPr marL="8888" marR="8888" marT="8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84644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47478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401</Words>
  <Application>Microsoft Office PowerPoint</Application>
  <PresentationFormat>Panorámica</PresentationFormat>
  <Paragraphs>142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Times New Roman</vt:lpstr>
      <vt:lpstr>Trebuchet MS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Jimena Cortés Vásquez</dc:creator>
  <cp:lastModifiedBy>Jimena Cortés Vásquez</cp:lastModifiedBy>
  <cp:revision>1</cp:revision>
  <dcterms:created xsi:type="dcterms:W3CDTF">2026-03-19T13:11:33Z</dcterms:created>
  <dcterms:modified xsi:type="dcterms:W3CDTF">2026-03-19T13:13:03Z</dcterms:modified>
</cp:coreProperties>
</file>